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Kanit"/>
      <p:regular r:id="rId15"/>
    </p:embeddedFont>
    <p:embeddedFont>
      <p:font typeface="Kanit"/>
      <p:regular r:id="rId16"/>
    </p:embeddedFont>
    <p:embeddedFont>
      <p:font typeface="Kanit"/>
      <p:regular r:id="rId17"/>
    </p:embeddedFont>
    <p:embeddedFont>
      <p:font typeface="Kanit"/>
      <p:regular r:id="rId18"/>
    </p:embeddedFont>
    <p:embeddedFont>
      <p:font typeface="Martel Sans Light"/>
      <p:regular r:id="rId19"/>
    </p:embeddedFont>
    <p:embeddedFont>
      <p:font typeface="Martel Sans Light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/Relationships>
</file>

<file path=ppt/media/>
</file>

<file path=ppt/media/image-1-1.png>
</file>

<file path=ppt/media/image-1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2-2.png>
</file>

<file path=ppt/media/image-2-3.png>
</file>

<file path=ppt/media/image-2-4.png>
</file>

<file path=ppt/media/image-3-1.png>
</file>

<file path=ppt/media/image-4-1.png>
</file>

<file path=ppt/media/image-4-2.png>
</file>

<file path=ppt/media/image-4-3.png>
</file>

<file path=ppt/media/image-4-4.png>
</file>

<file path=ppt/media/image-6-1.png>
</file>

<file path=ppt/media/image-6-2.png>
</file>

<file path=ppt/media/image-6-3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5" Type="http://schemas.openxmlformats.org/officeDocument/2006/relationships/slideLayout" Target="../slideLayouts/slideLayout3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312670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Inteligencia Artificial y Visión Artificial con OpenCV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079677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Exploraremos cómo la inteligencia artificial (IA) y la visión artificial (VA) se entrelazan. Descubriremos cómo OpenCV facilita la creación de soluciones innovadoras en imágenes.</a:t>
            </a:r>
            <a:endParaRPr lang="en-US" sz="1850" dirty="0"/>
          </a:p>
        </p:txBody>
      </p:sp>
      <p:sp>
        <p:nvSpPr>
          <p:cNvPr id="5" name="Shape 2"/>
          <p:cNvSpPr/>
          <p:nvPr/>
        </p:nvSpPr>
        <p:spPr>
          <a:xfrm>
            <a:off x="837724" y="5515808"/>
            <a:ext cx="382905" cy="382905"/>
          </a:xfrm>
          <a:prstGeom prst="roundRect">
            <a:avLst>
              <a:gd name="adj" fmla="val 2387820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344" y="5523428"/>
            <a:ext cx="367665" cy="36766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340287" y="5497949"/>
            <a:ext cx="3446978" cy="418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350" b="1" dirty="0">
                <a:solidFill>
                  <a:srgbClr val="D9E1FF"/>
                </a:solidFill>
                <a:latin typeface="Martel Sans Bold" pitchFamily="34" charset="0"/>
                <a:ea typeface="Martel Sans Bold" pitchFamily="34" charset="-122"/>
                <a:cs typeface="Martel Sans Bold" pitchFamily="34" charset="-120"/>
              </a:rPr>
              <a:t>por Daniel Marín López</a:t>
            </a:r>
            <a:endParaRPr lang="en-US" sz="23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8332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20341" y="3429000"/>
            <a:ext cx="5365552" cy="654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150"/>
              </a:lnSpc>
              <a:buNone/>
            </a:pPr>
            <a:r>
              <a:rPr lang="en-US" sz="41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¿Qué son la IA y la VA?</a:t>
            </a:r>
            <a:endParaRPr lang="en-US" sz="4100" dirty="0"/>
          </a:p>
        </p:txBody>
      </p:sp>
      <p:sp>
        <p:nvSpPr>
          <p:cNvPr id="4" name="Text 1"/>
          <p:cNvSpPr/>
          <p:nvPr/>
        </p:nvSpPr>
        <p:spPr>
          <a:xfrm>
            <a:off x="820341" y="4417814"/>
            <a:ext cx="12989719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La IA busca simular la inteligencia humana en máquinas. La VA permite a las computadoras "ver" e interpretar imágenes.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820341" y="5024438"/>
            <a:ext cx="12989719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Conceptos clave: aprendizaje automático, redes neuronales, procesamiento de imágenes.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341" y="5631061"/>
            <a:ext cx="556617" cy="556617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20341" y="6410325"/>
            <a:ext cx="2619613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IA</a:t>
            </a:r>
            <a:endParaRPr lang="en-US" sz="2050" dirty="0"/>
          </a:p>
        </p:txBody>
      </p:sp>
      <p:sp>
        <p:nvSpPr>
          <p:cNvPr id="8" name="Text 4"/>
          <p:cNvSpPr/>
          <p:nvPr/>
        </p:nvSpPr>
        <p:spPr>
          <a:xfrm>
            <a:off x="820341" y="6871335"/>
            <a:ext cx="4107180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Simula la inteligencia humana.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1491" y="5631061"/>
            <a:ext cx="556617" cy="55661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261491" y="6410325"/>
            <a:ext cx="2619613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VA</a:t>
            </a:r>
            <a:endParaRPr lang="en-US" sz="2050" dirty="0"/>
          </a:p>
        </p:txBody>
      </p:sp>
      <p:sp>
        <p:nvSpPr>
          <p:cNvPr id="11" name="Text 6"/>
          <p:cNvSpPr/>
          <p:nvPr/>
        </p:nvSpPr>
        <p:spPr>
          <a:xfrm>
            <a:off x="5261491" y="6871335"/>
            <a:ext cx="4107299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Permite a las computadoras "ver".</a:t>
            </a:r>
            <a:endParaRPr lang="en-US" sz="17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02760" y="5631061"/>
            <a:ext cx="556617" cy="556617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9702760" y="6410325"/>
            <a:ext cx="2619613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Conceptos</a:t>
            </a:r>
            <a:endParaRPr lang="en-US" sz="2050" dirty="0"/>
          </a:p>
        </p:txBody>
      </p:sp>
      <p:sp>
        <p:nvSpPr>
          <p:cNvPr id="14" name="Text 8"/>
          <p:cNvSpPr/>
          <p:nvPr/>
        </p:nvSpPr>
        <p:spPr>
          <a:xfrm>
            <a:off x="9702760" y="6871335"/>
            <a:ext cx="4107180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Aprendizaje, redes neuronales, procesamiento.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897612"/>
            <a:ext cx="5806797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Introducción a OpenCV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1960602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OpenCV es una biblioteca de código abierto. Facilita el desarrollo de aplicaciones de visión artificial.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837724" y="2995851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Características: Funciones de procesamiento de imágenes, análisis de video y aprendizaje automático.</a:t>
            </a:r>
            <a:endParaRPr lang="en-US" sz="1850" dirty="0"/>
          </a:p>
        </p:txBody>
      </p:sp>
      <p:sp>
        <p:nvSpPr>
          <p:cNvPr id="6" name="Shape 3"/>
          <p:cNvSpPr/>
          <p:nvPr/>
        </p:nvSpPr>
        <p:spPr>
          <a:xfrm>
            <a:off x="837724" y="4300299"/>
            <a:ext cx="538520" cy="538520"/>
          </a:xfrm>
          <a:prstGeom prst="roundRect">
            <a:avLst>
              <a:gd name="adj" fmla="val 6668"/>
            </a:avLst>
          </a:prstGeom>
          <a:solidFill>
            <a:srgbClr val="2F2B54"/>
          </a:solidFill>
          <a:ln/>
        </p:spPr>
      </p:sp>
      <p:sp>
        <p:nvSpPr>
          <p:cNvPr id="7" name="Text 4"/>
          <p:cNvSpPr/>
          <p:nvPr/>
        </p:nvSpPr>
        <p:spPr>
          <a:xfrm>
            <a:off x="1052989" y="4400550"/>
            <a:ext cx="107871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1615559" y="430029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Código Abierto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615559" y="4795838"/>
            <a:ext cx="283678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Libre para usar y modificar.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4691658" y="4300299"/>
            <a:ext cx="538520" cy="538520"/>
          </a:xfrm>
          <a:prstGeom prst="roundRect">
            <a:avLst>
              <a:gd name="adj" fmla="val 6668"/>
            </a:avLst>
          </a:prstGeom>
          <a:solidFill>
            <a:srgbClr val="2F2B54"/>
          </a:solidFill>
          <a:ln/>
        </p:spPr>
      </p:sp>
      <p:sp>
        <p:nvSpPr>
          <p:cNvPr id="11" name="Text 8"/>
          <p:cNvSpPr/>
          <p:nvPr/>
        </p:nvSpPr>
        <p:spPr>
          <a:xfrm>
            <a:off x="4874895" y="4400550"/>
            <a:ext cx="172045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Text 9"/>
          <p:cNvSpPr/>
          <p:nvPr/>
        </p:nvSpPr>
        <p:spPr>
          <a:xfrm>
            <a:off x="5469493" y="430029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Funciones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5469493" y="4795838"/>
            <a:ext cx="283678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Procesamiento de imágenes y análisis de video.</a:t>
            </a:r>
            <a:endParaRPr lang="en-US" sz="1850" dirty="0"/>
          </a:p>
        </p:txBody>
      </p:sp>
      <p:sp>
        <p:nvSpPr>
          <p:cNvPr id="14" name="Shape 11"/>
          <p:cNvSpPr/>
          <p:nvPr/>
        </p:nvSpPr>
        <p:spPr>
          <a:xfrm>
            <a:off x="837724" y="6453426"/>
            <a:ext cx="538520" cy="538520"/>
          </a:xfrm>
          <a:prstGeom prst="roundRect">
            <a:avLst>
              <a:gd name="adj" fmla="val 6668"/>
            </a:avLst>
          </a:prstGeom>
          <a:solidFill>
            <a:srgbClr val="2F2B54"/>
          </a:solidFill>
          <a:ln/>
        </p:spPr>
      </p:sp>
      <p:sp>
        <p:nvSpPr>
          <p:cNvPr id="15" name="Text 12"/>
          <p:cNvSpPr/>
          <p:nvPr/>
        </p:nvSpPr>
        <p:spPr>
          <a:xfrm>
            <a:off x="1019294" y="6553676"/>
            <a:ext cx="175379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3</a:t>
            </a:r>
            <a:endParaRPr lang="en-US" sz="2650" dirty="0"/>
          </a:p>
        </p:txBody>
      </p:sp>
      <p:sp>
        <p:nvSpPr>
          <p:cNvPr id="16" name="Text 13"/>
          <p:cNvSpPr/>
          <p:nvPr/>
        </p:nvSpPr>
        <p:spPr>
          <a:xfrm>
            <a:off x="1615559" y="6453426"/>
            <a:ext cx="3083243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Aprendizaje Automático</a:t>
            </a:r>
            <a:endParaRPr lang="en-US" sz="2200" dirty="0"/>
          </a:p>
        </p:txBody>
      </p:sp>
      <p:sp>
        <p:nvSpPr>
          <p:cNvPr id="17" name="Text 14"/>
          <p:cNvSpPr/>
          <p:nvPr/>
        </p:nvSpPr>
        <p:spPr>
          <a:xfrm>
            <a:off x="1615559" y="6948964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Integración de algoritmos de IA.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911304"/>
            <a:ext cx="6174581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Técnicas Fundamentales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1974294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Detección de bordes: Identificar límites en imágenes. Filtros: Modificar imágenes para resaltar características.</a:t>
            </a:r>
            <a:endParaRPr lang="en-US" sz="18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724" y="3009543"/>
            <a:ext cx="1196816" cy="143625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393513" y="324885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Detección de Bordes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2393513" y="3744397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Identificación de límites.</a:t>
            </a:r>
            <a:endParaRPr lang="en-US" sz="18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4445794"/>
            <a:ext cx="1196816" cy="1436251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2393513" y="468510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Filtros</a:t>
            </a:r>
            <a:endParaRPr lang="en-US" sz="2200" dirty="0"/>
          </a:p>
        </p:txBody>
      </p:sp>
      <p:sp>
        <p:nvSpPr>
          <p:cNvPr id="10" name="Text 5"/>
          <p:cNvSpPr/>
          <p:nvPr/>
        </p:nvSpPr>
        <p:spPr>
          <a:xfrm>
            <a:off x="2393513" y="5180647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Modificación de imágenes.</a:t>
            </a:r>
            <a:endParaRPr lang="en-US" sz="18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724" y="5882045"/>
            <a:ext cx="1196816" cy="1436251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2393513" y="612136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Transformaciones</a:t>
            </a:r>
            <a:endParaRPr lang="en-US" sz="2200" dirty="0"/>
          </a:p>
        </p:txBody>
      </p:sp>
      <p:sp>
        <p:nvSpPr>
          <p:cNvPr id="13" name="Text 7"/>
          <p:cNvSpPr/>
          <p:nvPr/>
        </p:nvSpPr>
        <p:spPr>
          <a:xfrm>
            <a:off x="2393513" y="6616898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Aplicar cambios geométricos.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156698"/>
            <a:ext cx="5653087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Aplicaciones Prácticas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339465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Reconocimiento facial: Identificar personas en imágenes. Vigilancia: Monitoreo de áreas en tiempo real.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3991689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Automatización industrial: Inspección de calidad en líneas de producción.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883229"/>
            <a:ext cx="28492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Reconocimiento Facial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837724" y="5474494"/>
            <a:ext cx="39285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Identificación de personas.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5357813" y="488322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Vigilancia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357813" y="5474494"/>
            <a:ext cx="39285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Monitoreo en tiempo real.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9877901" y="488322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Automatización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9877901" y="5474494"/>
            <a:ext cx="39285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Inspección de calidad.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738664"/>
            <a:ext cx="714720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Aprendizaje Profundo en VA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1921431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Las redes neuronales profundas mejoran la precisión en tareas de VA. Clasificación de imágenes: Identificar objetos en imágenes.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1753195" y="504777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Redes Neuronales</a:t>
            </a:r>
            <a:endParaRPr lang="en-US" sz="220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48131" y="2956679"/>
            <a:ext cx="4534138" cy="453413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5704046" y="4711541"/>
            <a:ext cx="95488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750"/>
              </a:lnSpc>
              <a:buNone/>
            </a:pPr>
            <a:r>
              <a:rPr lang="en-US" sz="23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1</a:t>
            </a:r>
            <a:endParaRPr lang="en-US" sz="2350" dirty="0"/>
          </a:p>
        </p:txBody>
      </p:sp>
      <p:sp>
        <p:nvSpPr>
          <p:cNvPr id="7" name="Text 4"/>
          <p:cNvSpPr/>
          <p:nvPr/>
        </p:nvSpPr>
        <p:spPr>
          <a:xfrm>
            <a:off x="9941243" y="382440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Clasificación</a:t>
            </a:r>
            <a:endParaRPr lang="en-US" sz="220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8131" y="2956679"/>
            <a:ext cx="4534138" cy="4534138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8256865" y="3766899"/>
            <a:ext cx="152281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750"/>
              </a:lnSpc>
              <a:buNone/>
            </a:pPr>
            <a:r>
              <a:rPr lang="en-US" sz="23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2</a:t>
            </a:r>
            <a:endParaRPr lang="en-US" sz="2350" dirty="0"/>
          </a:p>
        </p:txBody>
      </p:sp>
      <p:sp>
        <p:nvSpPr>
          <p:cNvPr id="10" name="Text 6"/>
          <p:cNvSpPr/>
          <p:nvPr/>
        </p:nvSpPr>
        <p:spPr>
          <a:xfrm>
            <a:off x="9941243" y="627102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Segmentación</a:t>
            </a:r>
            <a:endParaRPr lang="en-US" sz="220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8131" y="2956679"/>
            <a:ext cx="4534138" cy="4534138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7782878" y="6474619"/>
            <a:ext cx="155258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750"/>
              </a:lnSpc>
              <a:buNone/>
            </a:pPr>
            <a:r>
              <a:rPr lang="en-US" sz="23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3</a:t>
            </a:r>
            <a:endParaRPr lang="en-US" sz="23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11979" y="650558"/>
            <a:ext cx="5890260" cy="693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50"/>
              </a:lnSpc>
              <a:buNone/>
            </a:pPr>
            <a:r>
              <a:rPr lang="en-US" sz="435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Desafíos y Limitaciones</a:t>
            </a:r>
            <a:endParaRPr lang="en-US" sz="4350" dirty="0"/>
          </a:p>
        </p:txBody>
      </p:sp>
      <p:sp>
        <p:nvSpPr>
          <p:cNvPr id="4" name="Text 1"/>
          <p:cNvSpPr/>
          <p:nvPr/>
        </p:nvSpPr>
        <p:spPr>
          <a:xfrm>
            <a:off x="6311979" y="1698069"/>
            <a:ext cx="7492841" cy="11319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Requisitos de hardware: Necesidad de computadoras potentes. Sensibilidad a la iluminación: Rendimiento variable en diferentes condiciones.</a:t>
            </a:r>
            <a:endParaRPr lang="en-US" sz="1850" dirty="0"/>
          </a:p>
        </p:txBody>
      </p:sp>
      <p:sp>
        <p:nvSpPr>
          <p:cNvPr id="5" name="Shape 2"/>
          <p:cNvSpPr/>
          <p:nvPr/>
        </p:nvSpPr>
        <p:spPr>
          <a:xfrm>
            <a:off x="6650474" y="3095268"/>
            <a:ext cx="30480" cy="4483656"/>
          </a:xfrm>
          <a:prstGeom prst="roundRect">
            <a:avLst>
              <a:gd name="adj" fmla="val 116086"/>
            </a:avLst>
          </a:prstGeom>
          <a:solidFill>
            <a:srgbClr val="48446D"/>
          </a:solidFill>
          <a:ln/>
        </p:spPr>
      </p:sp>
      <p:sp>
        <p:nvSpPr>
          <p:cNvPr id="6" name="Shape 3"/>
          <p:cNvSpPr/>
          <p:nvPr/>
        </p:nvSpPr>
        <p:spPr>
          <a:xfrm>
            <a:off x="6900565" y="3610570"/>
            <a:ext cx="825579" cy="30480"/>
          </a:xfrm>
          <a:prstGeom prst="roundRect">
            <a:avLst>
              <a:gd name="adj" fmla="val 116086"/>
            </a:avLst>
          </a:prstGeom>
          <a:solidFill>
            <a:srgbClr val="48446D"/>
          </a:solidFill>
          <a:ln/>
        </p:spPr>
      </p:sp>
      <p:sp>
        <p:nvSpPr>
          <p:cNvPr id="7" name="Shape 4"/>
          <p:cNvSpPr/>
          <p:nvPr/>
        </p:nvSpPr>
        <p:spPr>
          <a:xfrm>
            <a:off x="6400383" y="3360539"/>
            <a:ext cx="530662" cy="530662"/>
          </a:xfrm>
          <a:prstGeom prst="roundRect">
            <a:avLst>
              <a:gd name="adj" fmla="val 6668"/>
            </a:avLst>
          </a:prstGeom>
          <a:solidFill>
            <a:srgbClr val="2F2B54"/>
          </a:solidFill>
          <a:ln/>
        </p:spPr>
      </p:sp>
      <p:sp>
        <p:nvSpPr>
          <p:cNvPr id="8" name="Text 5"/>
          <p:cNvSpPr/>
          <p:nvPr/>
        </p:nvSpPr>
        <p:spPr>
          <a:xfrm>
            <a:off x="6612553" y="3459361"/>
            <a:ext cx="106204" cy="333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1</a:t>
            </a:r>
            <a:endParaRPr lang="en-US" sz="2600" dirty="0"/>
          </a:p>
        </p:txBody>
      </p:sp>
      <p:sp>
        <p:nvSpPr>
          <p:cNvPr id="9" name="Text 6"/>
          <p:cNvSpPr/>
          <p:nvPr/>
        </p:nvSpPr>
        <p:spPr>
          <a:xfrm>
            <a:off x="7963019" y="3331131"/>
            <a:ext cx="2775109" cy="346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Hardware</a:t>
            </a:r>
            <a:endParaRPr lang="en-US" sz="2150" dirty="0"/>
          </a:p>
        </p:txBody>
      </p:sp>
      <p:sp>
        <p:nvSpPr>
          <p:cNvPr id="10" name="Text 7"/>
          <p:cNvSpPr/>
          <p:nvPr/>
        </p:nvSpPr>
        <p:spPr>
          <a:xfrm>
            <a:off x="7963019" y="3819406"/>
            <a:ext cx="5841802" cy="3773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Necesidad de computadoras potentes.</a:t>
            </a:r>
            <a:endParaRPr lang="en-US" sz="1850" dirty="0"/>
          </a:p>
        </p:txBody>
      </p:sp>
      <p:sp>
        <p:nvSpPr>
          <p:cNvPr id="11" name="Shape 8"/>
          <p:cNvSpPr/>
          <p:nvPr/>
        </p:nvSpPr>
        <p:spPr>
          <a:xfrm>
            <a:off x="6900565" y="5183743"/>
            <a:ext cx="825579" cy="30480"/>
          </a:xfrm>
          <a:prstGeom prst="roundRect">
            <a:avLst>
              <a:gd name="adj" fmla="val 116086"/>
            </a:avLst>
          </a:prstGeom>
          <a:solidFill>
            <a:srgbClr val="48446D"/>
          </a:solidFill>
          <a:ln/>
        </p:spPr>
      </p:sp>
      <p:sp>
        <p:nvSpPr>
          <p:cNvPr id="12" name="Shape 9"/>
          <p:cNvSpPr/>
          <p:nvPr/>
        </p:nvSpPr>
        <p:spPr>
          <a:xfrm>
            <a:off x="6400383" y="4933712"/>
            <a:ext cx="530662" cy="530662"/>
          </a:xfrm>
          <a:prstGeom prst="roundRect">
            <a:avLst>
              <a:gd name="adj" fmla="val 6668"/>
            </a:avLst>
          </a:prstGeom>
          <a:solidFill>
            <a:srgbClr val="2F2B54"/>
          </a:solidFill>
          <a:ln/>
        </p:spPr>
      </p:sp>
      <p:sp>
        <p:nvSpPr>
          <p:cNvPr id="13" name="Text 10"/>
          <p:cNvSpPr/>
          <p:nvPr/>
        </p:nvSpPr>
        <p:spPr>
          <a:xfrm>
            <a:off x="6580882" y="5032534"/>
            <a:ext cx="169545" cy="333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2</a:t>
            </a:r>
            <a:endParaRPr lang="en-US" sz="2600" dirty="0"/>
          </a:p>
        </p:txBody>
      </p:sp>
      <p:sp>
        <p:nvSpPr>
          <p:cNvPr id="14" name="Text 11"/>
          <p:cNvSpPr/>
          <p:nvPr/>
        </p:nvSpPr>
        <p:spPr>
          <a:xfrm>
            <a:off x="7963019" y="4904303"/>
            <a:ext cx="2775109" cy="346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Iluminación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7963019" y="5392579"/>
            <a:ext cx="5841802" cy="3773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Sensibilidad a las condiciones.</a:t>
            </a:r>
            <a:endParaRPr lang="en-US" sz="1850" dirty="0"/>
          </a:p>
        </p:txBody>
      </p:sp>
      <p:sp>
        <p:nvSpPr>
          <p:cNvPr id="16" name="Shape 13"/>
          <p:cNvSpPr/>
          <p:nvPr/>
        </p:nvSpPr>
        <p:spPr>
          <a:xfrm>
            <a:off x="6900565" y="6756916"/>
            <a:ext cx="825579" cy="30480"/>
          </a:xfrm>
          <a:prstGeom prst="roundRect">
            <a:avLst>
              <a:gd name="adj" fmla="val 116086"/>
            </a:avLst>
          </a:prstGeom>
          <a:solidFill>
            <a:srgbClr val="48446D"/>
          </a:solidFill>
          <a:ln/>
        </p:spPr>
      </p:sp>
      <p:sp>
        <p:nvSpPr>
          <p:cNvPr id="17" name="Shape 14"/>
          <p:cNvSpPr/>
          <p:nvPr/>
        </p:nvSpPr>
        <p:spPr>
          <a:xfrm>
            <a:off x="6400383" y="6506885"/>
            <a:ext cx="530662" cy="530662"/>
          </a:xfrm>
          <a:prstGeom prst="roundRect">
            <a:avLst>
              <a:gd name="adj" fmla="val 6668"/>
            </a:avLst>
          </a:prstGeom>
          <a:solidFill>
            <a:srgbClr val="2F2B54"/>
          </a:solidFill>
          <a:ln/>
        </p:spPr>
      </p:sp>
      <p:sp>
        <p:nvSpPr>
          <p:cNvPr id="18" name="Text 15"/>
          <p:cNvSpPr/>
          <p:nvPr/>
        </p:nvSpPr>
        <p:spPr>
          <a:xfrm>
            <a:off x="6579215" y="6605707"/>
            <a:ext cx="172879" cy="333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3</a:t>
            </a:r>
            <a:endParaRPr lang="en-US" sz="2600" dirty="0"/>
          </a:p>
        </p:txBody>
      </p:sp>
      <p:sp>
        <p:nvSpPr>
          <p:cNvPr id="19" name="Text 16"/>
          <p:cNvSpPr/>
          <p:nvPr/>
        </p:nvSpPr>
        <p:spPr>
          <a:xfrm>
            <a:off x="7963019" y="6477476"/>
            <a:ext cx="2775109" cy="346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Datos</a:t>
            </a:r>
            <a:endParaRPr lang="en-US" sz="2150" dirty="0"/>
          </a:p>
        </p:txBody>
      </p:sp>
      <p:sp>
        <p:nvSpPr>
          <p:cNvPr id="20" name="Text 17"/>
          <p:cNvSpPr/>
          <p:nvPr/>
        </p:nvSpPr>
        <p:spPr>
          <a:xfrm>
            <a:off x="7963019" y="6965752"/>
            <a:ext cx="5841802" cy="3773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Requisito de grandes conjuntos de datos.</a:t>
            </a:r>
            <a:endParaRPr lang="en-US" sz="1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397318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El Futuro de la IA y VA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2460308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VA se integra en dispositivos móviles y vehículos autónomos. Aumento de la precisión y eficiencia con nuevos algoritmos.</a:t>
            </a:r>
            <a:endParaRPr lang="en-US" sz="1850" dirty="0"/>
          </a:p>
        </p:txBody>
      </p:sp>
      <p:sp>
        <p:nvSpPr>
          <p:cNvPr id="5" name="Shape 2"/>
          <p:cNvSpPr/>
          <p:nvPr/>
        </p:nvSpPr>
        <p:spPr>
          <a:xfrm>
            <a:off x="837724" y="3495556"/>
            <a:ext cx="3614618" cy="1740218"/>
          </a:xfrm>
          <a:prstGeom prst="roundRect">
            <a:avLst>
              <a:gd name="adj" fmla="val 2063"/>
            </a:avLst>
          </a:prstGeom>
          <a:solidFill>
            <a:srgbClr val="2F2B54"/>
          </a:solidFill>
          <a:ln/>
        </p:spPr>
      </p:sp>
      <p:sp>
        <p:nvSpPr>
          <p:cNvPr id="6" name="Text 3"/>
          <p:cNvSpPr/>
          <p:nvPr/>
        </p:nvSpPr>
        <p:spPr>
          <a:xfrm>
            <a:off x="1077039" y="373487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Integración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77039" y="4230410"/>
            <a:ext cx="313598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En dispositivos móviles.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4691658" y="3495556"/>
            <a:ext cx="3614618" cy="1740218"/>
          </a:xfrm>
          <a:prstGeom prst="roundRect">
            <a:avLst>
              <a:gd name="adj" fmla="val 2063"/>
            </a:avLst>
          </a:prstGeom>
          <a:solidFill>
            <a:srgbClr val="2F2B54"/>
          </a:solidFill>
          <a:ln/>
        </p:spPr>
      </p:sp>
      <p:sp>
        <p:nvSpPr>
          <p:cNvPr id="9" name="Text 6"/>
          <p:cNvSpPr/>
          <p:nvPr/>
        </p:nvSpPr>
        <p:spPr>
          <a:xfrm>
            <a:off x="4930973" y="373487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Precisión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4930973" y="4230410"/>
            <a:ext cx="313598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Aumento con nuevos algoritmos.</a:t>
            </a:r>
            <a:endParaRPr lang="en-US" sz="1850" dirty="0"/>
          </a:p>
        </p:txBody>
      </p:sp>
      <p:sp>
        <p:nvSpPr>
          <p:cNvPr id="11" name="Shape 8"/>
          <p:cNvSpPr/>
          <p:nvPr/>
        </p:nvSpPr>
        <p:spPr>
          <a:xfrm>
            <a:off x="837724" y="5475089"/>
            <a:ext cx="7468553" cy="1357193"/>
          </a:xfrm>
          <a:prstGeom prst="roundRect">
            <a:avLst>
              <a:gd name="adj" fmla="val 2646"/>
            </a:avLst>
          </a:prstGeom>
          <a:solidFill>
            <a:srgbClr val="2F2B54"/>
          </a:solidFill>
          <a:ln/>
        </p:spPr>
      </p:sp>
      <p:sp>
        <p:nvSpPr>
          <p:cNvPr id="12" name="Text 9"/>
          <p:cNvSpPr/>
          <p:nvPr/>
        </p:nvSpPr>
        <p:spPr>
          <a:xfrm>
            <a:off x="1077039" y="571440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Vehículos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1077039" y="6209943"/>
            <a:ext cx="698992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Aplicación en vehículos autónomos.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2025-02-17T16:23:35Z</dcterms:created>
  <dcterms:modified xsi:type="dcterms:W3CDTF">2025-02-17T16:23:35Z</dcterms:modified>
</cp:coreProperties>
</file>